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9E688-1800-433A-97E1-5A75C6A03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4F2052-1C30-4451-84FB-6F8DEB801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CCF20-A0FD-4CB5-BBD1-E468507A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C875-B2DB-4FC8-9A52-2BD2954FB3B5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4EF55-9D7A-41C8-9F2B-0F302F20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C8ABF-AE7D-42E2-9426-7EBFB8E9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58AE-1B72-4023-9C40-BEDCDE7D7B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4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C5B0D2-493D-4B86-B4F2-3D2556120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56552-24D0-4F40-8B0F-8FC85EF3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02575-B25B-45C1-97FF-B0B977AB1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FC875-B2DB-4FC8-9A52-2BD2954FB3B5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4380B0-3BAB-4CBE-9732-33AA361CA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839763-5650-4982-8447-1A43E74C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158AE-1B72-4023-9C40-BEDCDE7D7B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00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스크린샷이(가) 표시된 사진&#10;&#10;자동 생성된 설명">
            <a:extLst>
              <a:ext uri="{FF2B5EF4-FFF2-40B4-BE49-F238E27FC236}">
                <a16:creationId xmlns:a16="http://schemas.microsoft.com/office/drawing/2014/main" id="{71096632-0D15-4533-B3E8-A3DCEE0F4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56F96D7-054D-4B7F-B0E8-A99CF7A3C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6841C5-E6A9-45D3-ADED-768661ABB6EF}"/>
              </a:ext>
            </a:extLst>
          </p:cNvPr>
          <p:cNvSpPr txBox="1"/>
          <p:nvPr/>
        </p:nvSpPr>
        <p:spPr>
          <a:xfrm>
            <a:off x="1640115" y="390811"/>
            <a:ext cx="8911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2DGP 2</a:t>
            </a:r>
            <a:r>
              <a:rPr lang="ko-KR" altLang="en-US" sz="96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발표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E2E4BEB-0686-431A-B9DA-C2DA31080C6B}"/>
              </a:ext>
            </a:extLst>
          </p:cNvPr>
          <p:cNvGrpSpPr/>
          <p:nvPr/>
        </p:nvGrpSpPr>
        <p:grpSpPr>
          <a:xfrm>
            <a:off x="2701991" y="1019313"/>
            <a:ext cx="6492421" cy="4819374"/>
            <a:chOff x="2736849" y="1240341"/>
            <a:chExt cx="6492421" cy="48193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D1503F-1CC6-4141-ABB3-F177AF2C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45" b="89119" l="9231" r="91923">
                          <a14:foregroundMark x1="9615" y1="53368" x2="9615" y2="53368"/>
                          <a14:foregroundMark x1="91923" y1="48705" x2="91923" y2="48705"/>
                          <a14:foregroundMark x1="13462" y1="32642" x2="13462" y2="32642"/>
                          <a14:foregroundMark x1="18077" y1="32124" x2="18077" y2="32124"/>
                          <a14:foregroundMark x1="16538" y1="32642" x2="16538" y2="32642"/>
                          <a14:foregroundMark x1="33077" y1="27979" x2="33077" y2="27979"/>
                          <a14:foregroundMark x1="11154" y1="36269" x2="11154" y2="36269"/>
                          <a14:backgroundMark x1="8846" y1="53886" x2="8846" y2="538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849" y="1240341"/>
              <a:ext cx="6492421" cy="48193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24FD501-BFC7-4565-99E3-BD88D82AA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50" b="93750" l="5221" r="96787">
                          <a14:foregroundMark x1="6024" y1="37500" x2="6024" y2="37500"/>
                          <a14:foregroundMark x1="6426" y1="22917" x2="6426" y2="22917"/>
                          <a14:foregroundMark x1="10040" y1="29167" x2="10040" y2="29167"/>
                          <a14:foregroundMark x1="8835" y1="58333" x2="8835" y2="58333"/>
                          <a14:foregroundMark x1="11647" y1="70833" x2="11647" y2="70833"/>
                          <a14:foregroundMark x1="14458" y1="31250" x2="14458" y2="31250"/>
                          <a14:foregroundMark x1="21285" y1="52083" x2="21285" y2="52083"/>
                          <a14:foregroundMark x1="15663" y1="16667" x2="15663" y2="16667"/>
                          <a14:foregroundMark x1="18072" y1="20833" x2="18072" y2="20833"/>
                          <a14:foregroundMark x1="20884" y1="37500" x2="20884" y2="37500"/>
                          <a14:foregroundMark x1="19679" y1="95833" x2="19679" y2="95833"/>
                          <a14:foregroundMark x1="33333" y1="35417" x2="33333" y2="35417"/>
                          <a14:foregroundMark x1="41767" y1="20833" x2="41767" y2="20833"/>
                          <a14:foregroundMark x1="50602" y1="29167" x2="50602" y2="29167"/>
                          <a14:foregroundMark x1="58635" y1="33333" x2="58635" y2="33333"/>
                          <a14:foregroundMark x1="75904" y1="27083" x2="75904" y2="27083"/>
                          <a14:foregroundMark x1="91968" y1="33333" x2="91968" y2="33333"/>
                          <a14:foregroundMark x1="92369" y1="22917" x2="92369" y2="22917"/>
                          <a14:foregroundMark x1="87550" y1="20833" x2="87550" y2="20833"/>
                          <a14:foregroundMark x1="95181" y1="16667" x2="95181" y2="16667"/>
                          <a14:foregroundMark x1="96787" y1="60417" x2="96787" y2="604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900" y="4015973"/>
              <a:ext cx="3085588" cy="49393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1333470-0DD0-473D-8898-B47957D2D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290" b="88525" l="6522" r="94565">
                          <a14:foregroundMark x1="6522" y1="32787" x2="6522" y2="32787"/>
                          <a14:foregroundMark x1="92029" y1="41530" x2="92029" y2="41530"/>
                          <a14:foregroundMark x1="27536" y1="89071" x2="27536" y2="89071"/>
                          <a14:foregroundMark x1="94565" y1="67760" x2="94565" y2="67760"/>
                          <a14:foregroundMark x1="56884" y1="9836" x2="56884" y2="9836"/>
                          <a14:foregroundMark x1="36957" y1="10929" x2="36957" y2="109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774" y="1941511"/>
              <a:ext cx="3171826" cy="210305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D60AA2-E995-4018-AE73-917D3D64C386}"/>
              </a:ext>
            </a:extLst>
          </p:cNvPr>
          <p:cNvSpPr/>
          <p:nvPr/>
        </p:nvSpPr>
        <p:spPr>
          <a:xfrm>
            <a:off x="2997588" y="5412414"/>
            <a:ext cx="60575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2018180018 </a:t>
            </a:r>
            <a:r>
              <a:rPr lang="ko-KR" altLang="en-US" sz="5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박선윤</a:t>
            </a:r>
          </a:p>
        </p:txBody>
      </p:sp>
    </p:spTree>
    <p:extLst>
      <p:ext uri="{BB962C8B-B14F-4D97-AF65-F5344CB8AC3E}">
        <p14:creationId xmlns:p14="http://schemas.microsoft.com/office/powerpoint/2010/main" val="66153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B8C5568-3088-4241-9F23-251EE7049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48" y="1432242"/>
            <a:ext cx="5190873" cy="2896138"/>
          </a:xfrm>
          <a:prstGeom prst="rect">
            <a:avLst/>
          </a:prstGeom>
        </p:spPr>
      </p:pic>
      <p:pic>
        <p:nvPicPr>
          <p:cNvPr id="94" name="그림 93" descr="스크린샷이(가) 표시된 사진&#10;&#10;자동 생성된 설명">
            <a:extLst>
              <a:ext uri="{FF2B5EF4-FFF2-40B4-BE49-F238E27FC236}">
                <a16:creationId xmlns:a16="http://schemas.microsoft.com/office/drawing/2014/main" id="{3C505F9F-3BB5-4729-87A2-76227299B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9A96346-19BD-4881-A66B-9F6BB63CE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97" y="1432242"/>
            <a:ext cx="5190873" cy="289613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0B6925-4B7A-4B34-A6BF-9574B658B066}"/>
              </a:ext>
            </a:extLst>
          </p:cNvPr>
          <p:cNvSpPr/>
          <p:nvPr/>
        </p:nvSpPr>
        <p:spPr>
          <a:xfrm>
            <a:off x="190500" y="285234"/>
            <a:ext cx="117983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</a:t>
            </a:r>
            <a:r>
              <a:rPr lang="ko-KR" altLang="en-US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게임 컨셉</a:t>
            </a:r>
            <a:r>
              <a:rPr lang="en-US" altLang="ko-KR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ko-KR" altLang="en-US" sz="5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525DE05-9F55-442B-B7DF-86600365EEED}"/>
              </a:ext>
            </a:extLst>
          </p:cNvPr>
          <p:cNvSpPr/>
          <p:nvPr/>
        </p:nvSpPr>
        <p:spPr>
          <a:xfrm>
            <a:off x="939588" y="2119125"/>
            <a:ext cx="85491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장애물을 피하고</a:t>
            </a:r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</a:t>
            </a:r>
          </a:p>
          <a:p>
            <a:endParaRPr lang="en-US" altLang="ko-KR" sz="1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아이템을 획득하고</a:t>
            </a:r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</a:t>
            </a:r>
          </a:p>
          <a:p>
            <a:r>
              <a:rPr lang="ko-KR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스폰지밥 애니메이션 속으로</a:t>
            </a:r>
            <a:r>
              <a:rPr lang="en-US" altLang="ko-KR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</a:t>
            </a:r>
          </a:p>
          <a:p>
            <a:endParaRPr lang="en-US" altLang="ko-KR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화를 내며 가버린 </a:t>
            </a:r>
            <a:r>
              <a:rPr lang="ko-KR" altLang="en-US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징징이를</a:t>
            </a:r>
            <a:r>
              <a: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찾으러 떠나는</a:t>
            </a:r>
            <a:endParaRPr lang="en-US" altLang="ko-KR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횡 스크롤 </a:t>
            </a:r>
            <a:r>
              <a:rPr lang="ko-KR" altLang="en-US" sz="36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러닝 게임</a:t>
            </a:r>
            <a:endParaRPr lang="en-US" altLang="ko-KR" sz="36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4DFA0D4-38D6-4435-8539-6784E69C7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91" b="97273" l="9607" r="89520">
                        <a14:foregroundMark x1="73362" y1="8182" x2="73362" y2="8182"/>
                        <a14:foregroundMark x1="68122" y1="4545" x2="68122" y2="4545"/>
                        <a14:foregroundMark x1="67686" y1="94091" x2="67686" y2="94091"/>
                        <a14:foregroundMark x1="70742" y1="97273" x2="70742" y2="9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012" y="4168064"/>
            <a:ext cx="1763713" cy="169439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714809AD-EE4A-4B73-9E8A-076BDAF68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91" b="97273" l="9607" r="89520">
                        <a14:foregroundMark x1="73362" y1="8182" x2="73362" y2="8182"/>
                        <a14:foregroundMark x1="68122" y1="4545" x2="68122" y2="4545"/>
                        <a14:foregroundMark x1="67686" y1="94091" x2="67686" y2="94091"/>
                        <a14:foregroundMark x1="70742" y1="97273" x2="70742" y2="9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445" y="4168065"/>
            <a:ext cx="1763713" cy="16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2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78B2EA96-8330-47D4-AC5B-07B5C1914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65614D-F9C0-4366-BB9B-8E44E36414B9}"/>
              </a:ext>
            </a:extLst>
          </p:cNvPr>
          <p:cNvSpPr/>
          <p:nvPr/>
        </p:nvSpPr>
        <p:spPr>
          <a:xfrm>
            <a:off x="190500" y="272534"/>
            <a:ext cx="117982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</a:t>
            </a:r>
            <a:r>
              <a:rPr lang="ko-KR" altLang="en-US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범위</a:t>
            </a:r>
            <a:r>
              <a:rPr lang="en-US" altLang="ko-KR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ko-KR" altLang="en-US" sz="5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67DDF23-3E86-4869-A69F-38C51F04F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732318"/>
              </p:ext>
            </p:extLst>
          </p:nvPr>
        </p:nvGraphicFramePr>
        <p:xfrm>
          <a:off x="1696221" y="1406842"/>
          <a:ext cx="8786855" cy="4705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864">
                  <a:extLst>
                    <a:ext uri="{9D8B030D-6E8A-4147-A177-3AD203B41FA5}">
                      <a16:colId xmlns:a16="http://schemas.microsoft.com/office/drawing/2014/main" val="4096224629"/>
                    </a:ext>
                  </a:extLst>
                </a:gridCol>
                <a:gridCol w="7358991">
                  <a:extLst>
                    <a:ext uri="{9D8B030D-6E8A-4147-A177-3AD203B41FA5}">
                      <a16:colId xmlns:a16="http://schemas.microsoft.com/office/drawing/2014/main" val="926677546"/>
                    </a:ext>
                  </a:extLst>
                </a:gridCol>
              </a:tblGrid>
              <a:tr h="789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캐릭터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키보드 입력에 따른 애니메이션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선택 가능한 캐릭터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13049"/>
                  </a:ext>
                </a:extLst>
              </a:tr>
              <a:tr h="789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총 스테이지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맵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개 이어 붙이기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073495"/>
                  </a:ext>
                </a:extLst>
              </a:tr>
              <a:tr h="789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장애물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적절한 지점마다 장애물 배치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위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아래 두 부분으로 나누어 장애물 배치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158319"/>
                  </a:ext>
                </a:extLst>
              </a:tr>
              <a:tr h="789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아이템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게살버거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비누방울 등 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애니메이션 기반 아이템 구현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139054"/>
                  </a:ext>
                </a:extLst>
              </a:tr>
              <a:tr h="789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사운드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기존 애니메이션의 배경음악 차용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키 입력에 따른 효과음 추가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80444"/>
                  </a:ext>
                </a:extLst>
              </a:tr>
              <a:tr h="758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장애물 충돌 시 게임 오버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시간이 지날 수록 장애물 개수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속도 증가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94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50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9B4C520D-0B77-43BE-B109-27E3B2232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BE1589-EBFA-4CD3-91C6-221F4172CD8D}"/>
              </a:ext>
            </a:extLst>
          </p:cNvPr>
          <p:cNvSpPr/>
          <p:nvPr/>
        </p:nvSpPr>
        <p:spPr>
          <a:xfrm>
            <a:off x="190500" y="272534"/>
            <a:ext cx="117855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</a:t>
            </a:r>
            <a:r>
              <a:rPr lang="ko-KR" altLang="en-US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일정</a:t>
            </a:r>
            <a:r>
              <a:rPr lang="en-US" altLang="ko-KR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ko-KR" altLang="en-US" sz="5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A9ACE43-BC03-4BB2-87CB-AAFC53547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040598"/>
              </p:ext>
            </p:extLst>
          </p:nvPr>
        </p:nvGraphicFramePr>
        <p:xfrm>
          <a:off x="907307" y="1406842"/>
          <a:ext cx="10377386" cy="476975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60607">
                  <a:extLst>
                    <a:ext uri="{9D8B030D-6E8A-4147-A177-3AD203B41FA5}">
                      <a16:colId xmlns:a16="http://schemas.microsoft.com/office/drawing/2014/main" val="730220867"/>
                    </a:ext>
                  </a:extLst>
                </a:gridCol>
                <a:gridCol w="1351005">
                  <a:extLst>
                    <a:ext uri="{9D8B030D-6E8A-4147-A177-3AD203B41FA5}">
                      <a16:colId xmlns:a16="http://schemas.microsoft.com/office/drawing/2014/main" val="718617383"/>
                    </a:ext>
                  </a:extLst>
                </a:gridCol>
                <a:gridCol w="3855308">
                  <a:extLst>
                    <a:ext uri="{9D8B030D-6E8A-4147-A177-3AD203B41FA5}">
                      <a16:colId xmlns:a16="http://schemas.microsoft.com/office/drawing/2014/main" val="1209760446"/>
                    </a:ext>
                  </a:extLst>
                </a:gridCol>
                <a:gridCol w="3310466">
                  <a:extLst>
                    <a:ext uri="{9D8B030D-6E8A-4147-A177-3AD203B41FA5}">
                      <a16:colId xmlns:a16="http://schemas.microsoft.com/office/drawing/2014/main" val="292422847"/>
                    </a:ext>
                  </a:extLst>
                </a:gridCol>
              </a:tblGrid>
              <a:tr h="357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/>
                        </a:rPr>
                        <a:t>주차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/>
                        </a:rPr>
                        <a:t>내용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/>
                        </a:rPr>
                        <a:t>세부 사항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effectLst/>
                        </a:rPr>
                        <a:t>진행 사항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18095"/>
                  </a:ext>
                </a:extLst>
              </a:tr>
              <a:tr h="357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/>
                        </a:rPr>
                        <a:t>1</a:t>
                      </a:r>
                      <a:r>
                        <a:rPr lang="ko-KR" altLang="en-US" b="1" dirty="0">
                          <a:effectLst/>
                        </a:rPr>
                        <a:t>주차</a:t>
                      </a:r>
                      <a:r>
                        <a:rPr lang="en-US" altLang="ko-KR" b="1" dirty="0">
                          <a:effectLst/>
                        </a:rPr>
                        <a:t>(9/29~)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/>
                        </a:rPr>
                        <a:t>리소스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/>
                        </a:rPr>
                        <a:t>리소스 수집 및 편집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594504"/>
                  </a:ext>
                </a:extLst>
              </a:tr>
              <a:tr h="357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/>
                        </a:rPr>
                        <a:t>2</a:t>
                      </a:r>
                      <a:r>
                        <a:rPr lang="ko-KR" altLang="en-US" b="1" dirty="0">
                          <a:effectLst/>
                        </a:rPr>
                        <a:t>주차</a:t>
                      </a:r>
                      <a:r>
                        <a:rPr lang="en-US" altLang="ko-KR" b="1" dirty="0">
                          <a:effectLst/>
                        </a:rPr>
                        <a:t>(10/6~)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/>
                        </a:rPr>
                        <a:t>맵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effectLst/>
                        </a:rPr>
                        <a:t>맵 구현</a:t>
                      </a:r>
                      <a:r>
                        <a:rPr lang="en-US" altLang="ko-KR" b="1" dirty="0">
                          <a:effectLst/>
                        </a:rPr>
                        <a:t>, </a:t>
                      </a:r>
                      <a:r>
                        <a:rPr lang="ko-KR" altLang="en-US" b="1" dirty="0">
                          <a:effectLst/>
                        </a:rPr>
                        <a:t>장애물 설치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ffectLst/>
                        </a:rPr>
                        <a:t>90% -&gt; 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  <a:effectLst/>
                        </a:rPr>
                        <a:t>윗부분 장애물 미설치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30543"/>
                  </a:ext>
                </a:extLst>
              </a:tr>
              <a:tr h="62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/>
                        </a:rPr>
                        <a:t>3</a:t>
                      </a:r>
                      <a:r>
                        <a:rPr lang="ko-KR" altLang="en-US" b="1" dirty="0">
                          <a:effectLst/>
                        </a:rPr>
                        <a:t>주차</a:t>
                      </a:r>
                      <a:r>
                        <a:rPr lang="en-US" altLang="ko-KR" b="1" dirty="0">
                          <a:effectLst/>
                        </a:rPr>
                        <a:t>(10/14~)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/>
                        </a:rPr>
                        <a:t>캐릭터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/>
                        </a:rPr>
                        <a:t>키보드 입력에 따른 </a:t>
                      </a:r>
                      <a:endParaRPr lang="en-US" altLang="ko-KR" b="1" dirty="0">
                        <a:effectLst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effectLst/>
                        </a:rPr>
                        <a:t>애니메이션 구현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ko-KR" altLang="en-US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40258"/>
                  </a:ext>
                </a:extLst>
              </a:tr>
              <a:tr h="3577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effectLst/>
                        </a:rPr>
                        <a:t>주차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effectLst/>
                        </a:rPr>
                        <a:t>(10/22~)</a:t>
                      </a: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effectLst/>
                        </a:rPr>
                        <a:t>(6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effectLst/>
                        </a:rPr>
                        <a:t>주차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effectLst/>
                        </a:rPr>
                        <a:t> -&gt; 4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effectLst/>
                        </a:rPr>
                        <a:t>주차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effectLst/>
                        </a:rPr>
                        <a:t>중간 점검</a:t>
                      </a:r>
                      <a:endParaRPr lang="en-US" altLang="ko-KR" b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/>
                      <a:endParaRPr lang="ko-KR" altLang="en-US" sz="135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effectLst/>
                        </a:rPr>
                        <a:t>1~3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effectLst/>
                        </a:rPr>
                        <a:t>주차 부족한 점 보완</a:t>
                      </a:r>
                      <a:endParaRPr lang="ko-KR" alt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ko-KR" alt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026702"/>
                  </a:ext>
                </a:extLst>
              </a:tr>
              <a:tr h="3577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effectLst/>
                        </a:rPr>
                        <a:t>-&gt;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effectLst/>
                        </a:rPr>
                        <a:t>추가 개발보다 보완이 필요한 상황</a:t>
                      </a:r>
                      <a:endParaRPr lang="ko-KR" alt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5064"/>
                  </a:ext>
                </a:extLst>
              </a:tr>
              <a:tr h="380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effectLst/>
                        </a:rPr>
                        <a:t>주차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effectLst/>
                        </a:rPr>
                        <a:t>(10/29~)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effectLst/>
                        </a:rPr>
                        <a:t>아이템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effectLst/>
                        </a:rPr>
                        <a:t>아이템 배치 및 효과 구현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>
                          <a:solidFill>
                            <a:schemeClr val="tx1"/>
                          </a:solidFill>
                          <a:effectLst/>
                        </a:rPr>
                        <a:t>10% -&gt;</a:t>
                      </a:r>
                      <a:r>
                        <a:rPr lang="ko-KR" altLang="en-US" sz="1700" b="0">
                          <a:solidFill>
                            <a:schemeClr val="tx1"/>
                          </a:solidFill>
                          <a:effectLst/>
                        </a:rPr>
                        <a:t>진행중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774773"/>
                  </a:ext>
                </a:extLst>
              </a:tr>
              <a:tr h="333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주차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(7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주차 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-&gt; 6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주차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ko-KR" altLang="en-US" sz="17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화면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로딩화면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게임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종료화면</a:t>
                      </a:r>
                      <a:endParaRPr lang="en-US" altLang="ko-KR" sz="1700" b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캐릭터 선택화면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등 각종 화면 구현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effectLst/>
                        </a:rPr>
                        <a:t>-&gt;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effectLst/>
                        </a:rPr>
                        <a:t>로딩 화면 구현</a:t>
                      </a:r>
                      <a:endParaRPr lang="ko-KR" altLang="en-US" sz="17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080363"/>
                  </a:ext>
                </a:extLst>
              </a:tr>
              <a:tr h="566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주차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(4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주차 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-&gt; 7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주차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ko-KR" altLang="en-US" sz="17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충돌체크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캐릭터와 장애물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effectLst/>
                        </a:rPr>
                        <a:t>&amp;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아이템의 충돌 구현</a:t>
                      </a:r>
                      <a:endParaRPr lang="en-US" altLang="ko-KR" sz="1700" b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장애물 충돌 시 게임 종료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897165"/>
                  </a:ext>
                </a:extLst>
              </a:tr>
              <a:tr h="34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effectLst/>
                        </a:rPr>
                        <a:t>8</a:t>
                      </a:r>
                      <a:r>
                        <a:rPr lang="ko-KR" altLang="en-US" sz="1700" dirty="0">
                          <a:effectLst/>
                        </a:rPr>
                        <a:t>주차</a:t>
                      </a:r>
                      <a:endParaRPr lang="ko-KR" altLang="en-US" sz="17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effectLst/>
                        </a:rPr>
                        <a:t>UI, </a:t>
                      </a:r>
                      <a:r>
                        <a:rPr lang="ko-KR" altLang="en-US" sz="1700" dirty="0">
                          <a:effectLst/>
                        </a:rPr>
                        <a:t>사운드</a:t>
                      </a:r>
                      <a:endParaRPr lang="ko-KR" altLang="en-US" sz="17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effectLst/>
                        </a:rPr>
                        <a:t>UI</a:t>
                      </a:r>
                      <a:r>
                        <a:rPr lang="ko-KR" altLang="en-US" sz="1700" dirty="0">
                          <a:effectLst/>
                        </a:rPr>
                        <a:t> 추가</a:t>
                      </a:r>
                      <a:r>
                        <a:rPr lang="en-US" altLang="ko-KR" sz="1700" dirty="0">
                          <a:effectLst/>
                        </a:rPr>
                        <a:t>, </a:t>
                      </a:r>
                      <a:r>
                        <a:rPr lang="ko-KR" altLang="en-US" sz="1700" dirty="0">
                          <a:effectLst/>
                        </a:rPr>
                        <a:t>효과음 수집 및 </a:t>
                      </a:r>
                      <a:r>
                        <a:rPr lang="en-US" altLang="ko-KR" sz="1700" dirty="0">
                          <a:effectLst/>
                        </a:rPr>
                        <a:t>BGM</a:t>
                      </a:r>
                      <a:r>
                        <a:rPr lang="ko-KR" altLang="en-US" sz="1700" dirty="0">
                          <a:effectLst/>
                        </a:rPr>
                        <a:t> 추가</a:t>
                      </a:r>
                      <a:endParaRPr lang="ko-KR" altLang="en-US" sz="17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700193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effectLst/>
                        </a:rPr>
                        <a:t>9</a:t>
                      </a:r>
                      <a:r>
                        <a:rPr lang="ko-KR" altLang="en-US" sz="1700" dirty="0">
                          <a:effectLst/>
                        </a:rPr>
                        <a:t>주차</a:t>
                      </a:r>
                      <a:endParaRPr lang="ko-KR" altLang="en-US" sz="17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effectLst/>
                        </a:rPr>
                        <a:t>최종 점검</a:t>
                      </a:r>
                      <a:endParaRPr lang="ko-KR" altLang="en-US" sz="17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effectLst/>
                        </a:rPr>
                        <a:t>최종 점검 및 릴리즈</a:t>
                      </a:r>
                      <a:endParaRPr lang="ko-KR" altLang="en-US" sz="17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912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29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9B4C520D-0B77-43BE-B109-27E3B2232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C22887D-E094-4BFD-BD74-AAB33C5DA927}"/>
              </a:ext>
            </a:extLst>
          </p:cNvPr>
          <p:cNvSpPr/>
          <p:nvPr/>
        </p:nvSpPr>
        <p:spPr>
          <a:xfrm>
            <a:off x="190500" y="272534"/>
            <a:ext cx="117855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</a:t>
            </a:r>
            <a:r>
              <a:rPr lang="en-US" altLang="ko-KR" sz="5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Github</a:t>
            </a:r>
            <a:r>
              <a:rPr lang="ko-KR" altLang="en-US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5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커밋</a:t>
            </a:r>
            <a:r>
              <a:rPr lang="ko-KR" altLang="en-US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통계</a:t>
            </a:r>
            <a:r>
              <a:rPr lang="en-US" altLang="ko-KR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ko-KR" altLang="en-US" sz="5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8209A17-CEC6-4742-AEC1-C473E72357D4}"/>
              </a:ext>
            </a:extLst>
          </p:cNvPr>
          <p:cNvGrpSpPr/>
          <p:nvPr/>
        </p:nvGrpSpPr>
        <p:grpSpPr>
          <a:xfrm>
            <a:off x="7207041" y="1716162"/>
            <a:ext cx="4480723" cy="517345"/>
            <a:chOff x="7231974" y="1600673"/>
            <a:chExt cx="4480723" cy="5173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BC21C58-6532-4486-A07A-0AFF12536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15" t="66942" r="27137" b="25103"/>
            <a:stretch/>
          </p:blipFill>
          <p:spPr>
            <a:xfrm>
              <a:off x="7312941" y="1607272"/>
              <a:ext cx="4399756" cy="510746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498939-4F08-4779-AE10-568C3B7992FF}"/>
                </a:ext>
              </a:extLst>
            </p:cNvPr>
            <p:cNvSpPr txBox="1"/>
            <p:nvPr/>
          </p:nvSpPr>
          <p:spPr>
            <a:xfrm>
              <a:off x="7231974" y="1600673"/>
              <a:ext cx="6579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9/29</a:t>
              </a:r>
              <a:endParaRPr lang="ko-KR" altLang="en-US" sz="13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0B954F-D7EE-444E-BEAA-43A64492BDDE}"/>
              </a:ext>
            </a:extLst>
          </p:cNvPr>
          <p:cNvGrpSpPr/>
          <p:nvPr/>
        </p:nvGrpSpPr>
        <p:grpSpPr>
          <a:xfrm>
            <a:off x="7211977" y="4214149"/>
            <a:ext cx="4475787" cy="1812326"/>
            <a:chOff x="7231974" y="4173696"/>
            <a:chExt cx="4475787" cy="18123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E179C60-8465-4739-B661-0A66D9D17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682" t="46231" r="27130" b="25040"/>
            <a:stretch/>
          </p:blipFill>
          <p:spPr>
            <a:xfrm>
              <a:off x="7312941" y="4173696"/>
              <a:ext cx="4394820" cy="1812326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67C54C-AB2E-42F5-B429-5BA067470C2C}"/>
                </a:ext>
              </a:extLst>
            </p:cNvPr>
            <p:cNvSpPr txBox="1"/>
            <p:nvPr/>
          </p:nvSpPr>
          <p:spPr>
            <a:xfrm>
              <a:off x="7231974" y="5558352"/>
              <a:ext cx="6579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10/20</a:t>
              </a:r>
              <a:endParaRPr lang="ko-KR" altLang="en-US" sz="13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980EE5-C38C-4040-8778-BA7D4637699E}"/>
              </a:ext>
            </a:extLst>
          </p:cNvPr>
          <p:cNvGrpSpPr/>
          <p:nvPr/>
        </p:nvGrpSpPr>
        <p:grpSpPr>
          <a:xfrm>
            <a:off x="7207041" y="3498909"/>
            <a:ext cx="4480723" cy="534999"/>
            <a:chOff x="7231974" y="3424076"/>
            <a:chExt cx="4480723" cy="5349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8246F73-2C7C-43FE-83C1-F2C4BC6EB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072" t="67016" r="27415" b="24701"/>
            <a:stretch/>
          </p:blipFill>
          <p:spPr>
            <a:xfrm>
              <a:off x="7312941" y="3426779"/>
              <a:ext cx="4399756" cy="532296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6C1ACF-7AAC-4F26-8235-280C4ABA7F32}"/>
                </a:ext>
              </a:extLst>
            </p:cNvPr>
            <p:cNvSpPr txBox="1"/>
            <p:nvPr/>
          </p:nvSpPr>
          <p:spPr>
            <a:xfrm>
              <a:off x="7231974" y="3424076"/>
              <a:ext cx="6579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10/13</a:t>
              </a:r>
              <a:endParaRPr lang="ko-KR" altLang="en-US" sz="13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C92C01-9DAE-4315-B117-A8AB2A715D2F}"/>
              </a:ext>
            </a:extLst>
          </p:cNvPr>
          <p:cNvGrpSpPr/>
          <p:nvPr/>
        </p:nvGrpSpPr>
        <p:grpSpPr>
          <a:xfrm>
            <a:off x="7207041" y="2416223"/>
            <a:ext cx="4480723" cy="902445"/>
            <a:chOff x="7231974" y="2321176"/>
            <a:chExt cx="4480723" cy="9024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BB8841-2BB2-4FC1-8404-1758CE66C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750" t="61058" r="26895" b="24592"/>
            <a:stretch/>
          </p:blipFill>
          <p:spPr>
            <a:xfrm>
              <a:off x="7312941" y="2321176"/>
              <a:ext cx="4399756" cy="902445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714300-5D42-48F3-B411-8026217DCB45}"/>
                </a:ext>
              </a:extLst>
            </p:cNvPr>
            <p:cNvSpPr txBox="1"/>
            <p:nvPr/>
          </p:nvSpPr>
          <p:spPr>
            <a:xfrm>
              <a:off x="7231974" y="2686608"/>
              <a:ext cx="6579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10/6</a:t>
              </a:r>
              <a:endParaRPr lang="ko-KR" altLang="en-US" sz="13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86FB16-C06B-45C2-AA45-5A3AB9A6A55E}"/>
              </a:ext>
            </a:extLst>
          </p:cNvPr>
          <p:cNvGrpSpPr/>
          <p:nvPr/>
        </p:nvGrpSpPr>
        <p:grpSpPr>
          <a:xfrm>
            <a:off x="504236" y="1562260"/>
            <a:ext cx="6505115" cy="4618593"/>
            <a:chOff x="479303" y="1540240"/>
            <a:chExt cx="6505115" cy="461859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81C30D-7E00-469D-A25A-A76A358B3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852" t="28661" r="27330" b="22343"/>
            <a:stretch/>
          </p:blipFill>
          <p:spPr>
            <a:xfrm>
              <a:off x="479303" y="1540240"/>
              <a:ext cx="6505115" cy="4618593"/>
            </a:xfrm>
            <a:prstGeom prst="rect">
              <a:avLst/>
            </a:prstGeom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DCC3FE45-BD8F-4620-9101-1B8C1D43A99E}"/>
                </a:ext>
              </a:extLst>
            </p:cNvPr>
            <p:cNvSpPr/>
            <p:nvPr/>
          </p:nvSpPr>
          <p:spPr>
            <a:xfrm>
              <a:off x="3647909" y="5218066"/>
              <a:ext cx="206814" cy="237901"/>
            </a:xfrm>
            <a:prstGeom prst="downArrow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6EDAF2-1660-4A26-8D1A-249F50A3B05F}"/>
                </a:ext>
              </a:extLst>
            </p:cNvPr>
            <p:cNvSpPr txBox="1"/>
            <p:nvPr/>
          </p:nvSpPr>
          <p:spPr>
            <a:xfrm>
              <a:off x="3423862" y="4925678"/>
              <a:ext cx="65490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10/30</a:t>
              </a:r>
              <a:endParaRPr lang="ko-KR" altLang="en-US" sz="13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610F7FE-D46E-4DD4-950E-7DE5249FE306}"/>
              </a:ext>
            </a:extLst>
          </p:cNvPr>
          <p:cNvSpPr txBox="1"/>
          <p:nvPr/>
        </p:nvSpPr>
        <p:spPr>
          <a:xfrm>
            <a:off x="7079952" y="1617656"/>
            <a:ext cx="2541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6"/>
                </a:solidFill>
              </a:rPr>
              <a:t>1</a:t>
            </a:r>
            <a:endParaRPr lang="ko-KR" altLang="en-US" sz="1300" b="1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E146E-9E47-4DCC-9F22-30900CA58745}"/>
              </a:ext>
            </a:extLst>
          </p:cNvPr>
          <p:cNvSpPr txBox="1"/>
          <p:nvPr/>
        </p:nvSpPr>
        <p:spPr>
          <a:xfrm>
            <a:off x="7079951" y="2313072"/>
            <a:ext cx="2541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6"/>
                </a:solidFill>
              </a:rPr>
              <a:t>2</a:t>
            </a:r>
            <a:endParaRPr lang="ko-KR" altLang="en-US" sz="13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D86C39-2CDA-4B48-A364-9ECC9B699ECF}"/>
              </a:ext>
            </a:extLst>
          </p:cNvPr>
          <p:cNvSpPr txBox="1"/>
          <p:nvPr/>
        </p:nvSpPr>
        <p:spPr>
          <a:xfrm>
            <a:off x="7079954" y="3417909"/>
            <a:ext cx="2541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6"/>
                </a:solidFill>
              </a:rPr>
              <a:t>3</a:t>
            </a:r>
            <a:endParaRPr lang="ko-KR" altLang="en-US" sz="13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C781BC-6A8A-49B9-BD71-C6648C2E5C51}"/>
              </a:ext>
            </a:extLst>
          </p:cNvPr>
          <p:cNvSpPr txBox="1"/>
          <p:nvPr/>
        </p:nvSpPr>
        <p:spPr>
          <a:xfrm>
            <a:off x="7079951" y="4119347"/>
            <a:ext cx="2541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6"/>
                </a:solidFill>
              </a:rPr>
              <a:t>4</a:t>
            </a:r>
            <a:endParaRPr lang="ko-KR" altLang="en-US" sz="13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65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9B4C520D-0B77-43BE-B109-27E3B2232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C22887D-E094-4BFD-BD74-AAB33C5DA927}"/>
              </a:ext>
            </a:extLst>
          </p:cNvPr>
          <p:cNvSpPr/>
          <p:nvPr/>
        </p:nvSpPr>
        <p:spPr>
          <a:xfrm>
            <a:off x="190500" y="272534"/>
            <a:ext cx="117855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</a:t>
            </a:r>
            <a:r>
              <a:rPr lang="ko-KR" altLang="en-US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프로그램 데모 실행 영상</a:t>
            </a:r>
            <a:r>
              <a:rPr lang="en-US" altLang="ko-KR" sz="5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ko-KR" altLang="en-US" sz="5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bandicam 2019-10-29 17-37-02-268">
            <a:hlinkClick r:id="" action="ppaction://media"/>
            <a:extLst>
              <a:ext uri="{FF2B5EF4-FFF2-40B4-BE49-F238E27FC236}">
                <a16:creationId xmlns:a16="http://schemas.microsoft.com/office/drawing/2014/main" id="{EEF5D386-13FF-47B6-A9ED-35B5E18399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8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5816" y="1406842"/>
            <a:ext cx="10137110" cy="40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9B4C520D-0B77-43BE-B109-27E3B2232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C22887D-E094-4BFD-BD74-AAB33C5DA927}"/>
              </a:ext>
            </a:extLst>
          </p:cNvPr>
          <p:cNvSpPr/>
          <p:nvPr/>
        </p:nvSpPr>
        <p:spPr>
          <a:xfrm>
            <a:off x="203200" y="2767280"/>
            <a:ext cx="117855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</a:t>
            </a:r>
            <a:r>
              <a:rPr lang="ko-KR" altLang="en-US" sz="8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감사합니다</a:t>
            </a:r>
            <a:r>
              <a:rPr lang="en-US" altLang="ko-KR" sz="8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ko-KR" altLang="en-US" sz="8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854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281</Words>
  <Application>Microsoft Office PowerPoint</Application>
  <PresentationFormat>와이드스크린</PresentationFormat>
  <Paragraphs>89</Paragraphs>
  <Slides>7</Slides>
  <Notes>0</Notes>
  <HiddenSlides>3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선윤 박</dc:creator>
  <cp:lastModifiedBy>선윤 박</cp:lastModifiedBy>
  <cp:revision>30</cp:revision>
  <dcterms:created xsi:type="dcterms:W3CDTF">2019-10-27T12:55:53Z</dcterms:created>
  <dcterms:modified xsi:type="dcterms:W3CDTF">2019-10-29T10:33:36Z</dcterms:modified>
</cp:coreProperties>
</file>